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21" r:id="rId2"/>
    <p:sldId id="303" r:id="rId3"/>
    <p:sldId id="309" r:id="rId4"/>
    <p:sldId id="310" r:id="rId5"/>
    <p:sldId id="311" r:id="rId6"/>
    <p:sldId id="312" r:id="rId7"/>
    <p:sldId id="315" r:id="rId8"/>
    <p:sldId id="316" r:id="rId9"/>
    <p:sldId id="317" r:id="rId10"/>
    <p:sldId id="318" r:id="rId11"/>
    <p:sldId id="319" r:id="rId12"/>
    <p:sldId id="320" r:id="rId13"/>
    <p:sldId id="285" r:id="rId14"/>
  </p:sldIdLst>
  <p:sldSz cx="20104100" cy="1130935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9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1EFF-EBC5-4A43-86FF-B08447559502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0EB5B-912E-44DF-8CB6-6F71F2486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8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8835" cy="1130931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" y="5"/>
            <a:ext cx="9354185" cy="11296015"/>
          </a:xfrm>
          <a:custGeom>
            <a:avLst/>
            <a:gdLst/>
            <a:ahLst/>
            <a:cxnLst/>
            <a:rect l="l" t="t" r="r" b="b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4311" y="0"/>
            <a:ext cx="10750550" cy="3035935"/>
          </a:xfrm>
          <a:custGeom>
            <a:avLst/>
            <a:gdLst/>
            <a:ahLst/>
            <a:cxnLst/>
            <a:rect l="l" t="t" r="r" b="b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8534" y="9641453"/>
            <a:ext cx="422837" cy="4152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6197" y="10129474"/>
            <a:ext cx="2027529" cy="23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735" cy="11308080"/>
          </a:xfrm>
          <a:custGeom>
            <a:avLst/>
            <a:gdLst/>
            <a:ahLst/>
            <a:cxnLst/>
            <a:rect l="l" t="t" r="r" b="b"/>
            <a:pathLst>
              <a:path w="20104735" h="1130808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7626" y="2739828"/>
            <a:ext cx="3971290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406" y="4893795"/>
            <a:ext cx="9764394" cy="300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1050" y="3545104"/>
            <a:ext cx="10040869" cy="38606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5000" spc="10" dirty="0">
                <a:solidFill>
                  <a:srgbClr val="E84E22"/>
                </a:solidFill>
              </a:rPr>
              <a:t>МЕРЫ ПОДДЕРЖКИ РЕЗИДЕНТОВ ПРОМЫШЛЕННЫХ ПАРКОВ, ОКАЗЫВАЕМЫЕ </a:t>
            </a:r>
            <a:br>
              <a:rPr lang="ru-RU" sz="5000" spc="10" dirty="0">
                <a:solidFill>
                  <a:srgbClr val="E84E22"/>
                </a:solidFill>
              </a:rPr>
            </a:br>
            <a:r>
              <a:rPr lang="ru-RU" sz="5000" spc="10" dirty="0">
                <a:solidFill>
                  <a:srgbClr val="E84E22"/>
                </a:solidFill>
              </a:rPr>
              <a:t> МИНИСТЕРСТВОМ ЭКОНОМИКИ РТ В 2023 ГОДУ</a:t>
            </a:r>
            <a:endParaRPr lang="ru-RU" sz="5000" dirty="0">
              <a:latin typeface="Calibri"/>
              <a:cs typeface="Calibri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CD5F61-E82A-EFBB-ADDD-D9A95F14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075" y="9765264"/>
            <a:ext cx="1591368" cy="107095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243050" y="9250713"/>
            <a:ext cx="2514600" cy="1375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613" y="9426611"/>
            <a:ext cx="1535792" cy="133677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5005050" y="9660216"/>
            <a:ext cx="1943100" cy="1192823"/>
            <a:chOff x="14785594" y="7935796"/>
            <a:chExt cx="3276600" cy="20114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7550" y="7935796"/>
              <a:ext cx="932688" cy="93268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4785594" y="8857332"/>
              <a:ext cx="3276600" cy="1089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ЦЕНТР РЕАЛИЗАЦИИ ПРОГРАММ ПОДДЕРЖКИ И РАЗВИТИЯ МСП РЕСПУБЛИКИ ТАТАРСТАН</a:t>
              </a: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1CBD73-7E70-3581-B17C-E3374CE74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052" y="8265860"/>
            <a:ext cx="8910864" cy="1070951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4522FDF-1DDC-48B6-877A-1D985F5A78C2}"/>
              </a:ext>
            </a:extLst>
          </p:cNvPr>
          <p:cNvGrpSpPr/>
          <p:nvPr/>
        </p:nvGrpSpPr>
        <p:grpSpPr>
          <a:xfrm>
            <a:off x="404665" y="339502"/>
            <a:ext cx="1970585" cy="537398"/>
            <a:chOff x="279351" y="254935"/>
            <a:chExt cx="2661838" cy="73055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CE5F07-D5B8-4CF3-B255-68475F140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5C33070-E37A-4F40-B4B4-806D14B7209B}"/>
                </a:ext>
              </a:extLst>
            </p:cNvPr>
            <p:cNvSpPr/>
            <p:nvPr/>
          </p:nvSpPr>
          <p:spPr>
            <a:xfrm>
              <a:off x="904468" y="608928"/>
              <a:ext cx="2036721" cy="376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  <a:endPara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9216" y="9835129"/>
            <a:ext cx="197527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5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/>
          <p:nvPr/>
        </p:nvSpPr>
        <p:spPr>
          <a:xfrm>
            <a:off x="3298266" y="3262956"/>
            <a:ext cx="14478000" cy="7221072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2851462" y="2264449"/>
            <a:ext cx="14924804" cy="768081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</a:pPr>
            <a:r>
              <a:rPr lang="en-US" sz="4800" b="1" u="sng" dirty="0"/>
              <a:t>0</a:t>
            </a:r>
            <a:r>
              <a:rPr lang="ru-RU" sz="4800" b="1" u="sng" dirty="0"/>
              <a:t>9</a:t>
            </a:r>
            <a:r>
              <a:rPr lang="en-US" sz="4800" b="1" u="sng" dirty="0"/>
              <a:t>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Лизинг спецтехники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9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77276"/>
              </p:ext>
            </p:extLst>
          </p:nvPr>
        </p:nvGraphicFramePr>
        <p:xfrm>
          <a:off x="4212666" y="4776183"/>
          <a:ext cx="12649199" cy="4194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Times New Roman"/>
                        </a:rPr>
                        <a:t>Целевой сегмент</a:t>
                      </a:r>
                      <a:endParaRPr sz="2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и сфера услуг (с/х производство, металлообрабатывающее, деревообрабатывающее производства, строительство дорог, прочее строительство) </a:t>
                      </a: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Предметы лизинга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Спецтехника, сельхозтехника 	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 финансирования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0,5 млн рублей до 5,0 млн рублей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latin typeface="+mn-lt"/>
                          <a:cs typeface="Calibri"/>
                        </a:rPr>
                        <a:t>Срок лизинга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13 месяцев до 60 месяцев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Calibri"/>
                        </a:rPr>
                        <a:t>Процентная ставка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 - спецтехника российского производства 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 - спецтехника импортного производства 	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0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/>
          <p:cNvSpPr/>
          <p:nvPr/>
        </p:nvSpPr>
        <p:spPr>
          <a:xfrm>
            <a:off x="3298266" y="3262956"/>
            <a:ext cx="14478000" cy="7221072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3074863" y="2264449"/>
            <a:ext cx="14924804" cy="768081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</a:pPr>
            <a:r>
              <a:rPr lang="ru-RU" sz="4800" b="1" u="sng" dirty="0"/>
              <a:t>10</a:t>
            </a:r>
            <a:r>
              <a:rPr lang="en-US" sz="4800" b="1" u="sng" dirty="0"/>
              <a:t>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Лизинг коммерческого автотранспорта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59986"/>
              </p:ext>
            </p:extLst>
          </p:nvPr>
        </p:nvGraphicFramePr>
        <p:xfrm>
          <a:off x="4294295" y="5141943"/>
          <a:ext cx="12485941" cy="3463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2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Times New Roman"/>
                        </a:rPr>
                        <a:t>Целевой сегмент</a:t>
                      </a:r>
                      <a:endParaRPr sz="2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и сфера услуг (туризм, транспортные услуги и прочее) 	</a:t>
                      </a: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Предметы лизинга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Грузовой транспорт и пассажирский транспорт (автобусы, микроавтобусы) для осуществления коммерческой деятельности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 финансирования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0,5 млн рублей до 5,0 млн рублей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latin typeface="+mn-lt"/>
                          <a:cs typeface="Calibri"/>
                        </a:rPr>
                        <a:t>Срок лизинга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13 месяцев до 60 месяцев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Calibri"/>
                        </a:rPr>
                        <a:t>Процентная ставка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 - коммерческий автотранспорт российского производства 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 - коммерческий автотранспорт производства 	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23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/>
          <p:cNvSpPr/>
          <p:nvPr/>
        </p:nvSpPr>
        <p:spPr>
          <a:xfrm>
            <a:off x="3298266" y="3262956"/>
            <a:ext cx="14478000" cy="7221072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3074864" y="2229376"/>
            <a:ext cx="14924804" cy="803154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</a:pPr>
            <a:r>
              <a:rPr lang="ru-RU" sz="4800" b="1" u="sng" dirty="0"/>
              <a:t>11</a:t>
            </a:r>
            <a:r>
              <a:rPr lang="en-US" sz="4800" b="1" u="sng" dirty="0"/>
              <a:t>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Поручительство Гарантийного фонда РТ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50366"/>
              </p:ext>
            </p:extLst>
          </p:nvPr>
        </p:nvGraphicFramePr>
        <p:xfrm>
          <a:off x="4294295" y="5114611"/>
          <a:ext cx="12485942" cy="3517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0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Times New Roman"/>
                        </a:rPr>
                        <a:t>Целевой сегмент</a:t>
                      </a:r>
                      <a:endParaRPr sz="2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Bef>
                          <a:spcPts val="100"/>
                        </a:spcBef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управляющих</a:t>
                      </a:r>
                      <a:r>
                        <a:rPr lang="ru-RU"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компаний</a:t>
                      </a:r>
                      <a:r>
                        <a:rPr lang="ru-RU" sz="2400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(промышленных) парков </a:t>
                      </a:r>
                      <a:r>
                        <a:rPr lang="ru-RU" sz="2400" dirty="0">
                          <a:latin typeface="+mn-lt"/>
                          <a:cs typeface="Calibri"/>
                        </a:rPr>
                        <a:t>и/или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резидентов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индустриальных </a:t>
                      </a:r>
                      <a:r>
                        <a:rPr lang="ru-RU" sz="2400" spc="-5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(промышленных)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парков,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являющихся субъектами малого </a:t>
                      </a:r>
                      <a:r>
                        <a:rPr lang="ru-RU" sz="2400" dirty="0">
                          <a:latin typeface="+mn-lt"/>
                          <a:cs typeface="Calibri"/>
                        </a:rPr>
                        <a:t>и </a:t>
                      </a:r>
                      <a:r>
                        <a:rPr lang="ru-RU" sz="24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среднего</a:t>
                      </a:r>
                      <a:r>
                        <a:rPr lang="ru-RU" sz="24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поручительства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spc="-10" dirty="0">
                          <a:cs typeface="Times New Roman"/>
                        </a:rPr>
                        <a:t>до</a:t>
                      </a:r>
                      <a:r>
                        <a:rPr lang="ru-RU" sz="2400" spc="-25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70</a:t>
                      </a:r>
                      <a:r>
                        <a:rPr lang="ru-RU" sz="2400" spc="10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млн</a:t>
                      </a:r>
                      <a:r>
                        <a:rPr lang="ru-RU" sz="2400" spc="-10" dirty="0">
                          <a:cs typeface="Times New Roman"/>
                        </a:rPr>
                        <a:t> </a:t>
                      </a:r>
                      <a:r>
                        <a:rPr lang="ru-RU" sz="2400" spc="-30" dirty="0">
                          <a:cs typeface="Times New Roman"/>
                        </a:rPr>
                        <a:t>руб.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11"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Доля поручительства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spcBef>
                          <a:spcPts val="325"/>
                        </a:spcBef>
                        <a:buFont typeface="Symbol"/>
                        <a:buNone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ru-RU" sz="2400" dirty="0">
                          <a:cs typeface="Times New Roman"/>
                        </a:rPr>
                        <a:t>не</a:t>
                      </a:r>
                      <a:r>
                        <a:rPr lang="ru-RU" sz="2400" spc="229" dirty="0">
                          <a:cs typeface="Times New Roman"/>
                        </a:rPr>
                        <a:t> </a:t>
                      </a:r>
                      <a:r>
                        <a:rPr lang="ru-RU" sz="2400" spc="-10" dirty="0">
                          <a:cs typeface="Times New Roman"/>
                        </a:rPr>
                        <a:t>более</a:t>
                      </a:r>
                      <a:r>
                        <a:rPr lang="ru-RU" sz="2400" spc="225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70%</a:t>
                      </a:r>
                      <a:r>
                        <a:rPr lang="ru-RU" sz="2400" spc="180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от</a:t>
                      </a:r>
                      <a:r>
                        <a:rPr lang="ru-RU" sz="2400" spc="235" dirty="0">
                          <a:cs typeface="Times New Roman"/>
                        </a:rPr>
                        <a:t> </a:t>
                      </a:r>
                      <a:r>
                        <a:rPr lang="ru-RU" sz="2400" spc="-20" dirty="0">
                          <a:cs typeface="Times New Roman"/>
                        </a:rPr>
                        <a:t>суммы</a:t>
                      </a:r>
                      <a:r>
                        <a:rPr lang="ru-RU" sz="2400" spc="254" dirty="0">
                          <a:cs typeface="Times New Roman"/>
                        </a:rPr>
                        <a:t> </a:t>
                      </a:r>
                      <a:r>
                        <a:rPr lang="ru-RU" sz="2400" spc="-5" dirty="0">
                          <a:cs typeface="Times New Roman"/>
                        </a:rPr>
                        <a:t>кредита,</a:t>
                      </a:r>
                      <a:r>
                        <a:rPr lang="ru-RU" sz="2400" spc="235" dirty="0">
                          <a:cs typeface="Times New Roman"/>
                        </a:rPr>
                        <a:t> </a:t>
                      </a:r>
                      <a:r>
                        <a:rPr lang="ru-RU" sz="2400" spc="-25" dirty="0">
                          <a:cs typeface="Times New Roman"/>
                        </a:rPr>
                        <a:t>банковской</a:t>
                      </a:r>
                      <a:r>
                        <a:rPr lang="ru-RU" sz="2400" spc="-25" baseline="0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гарантии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Комиссия 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cs typeface="Times New Roman"/>
                        </a:rPr>
                        <a:t>1</a:t>
                      </a:r>
                      <a:r>
                        <a:rPr lang="ru-RU" sz="2400" spc="5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%</a:t>
                      </a:r>
                      <a:r>
                        <a:rPr lang="ru-RU" sz="2400" spc="5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от</a:t>
                      </a:r>
                      <a:r>
                        <a:rPr lang="ru-RU" sz="2400" spc="5" dirty="0">
                          <a:cs typeface="Times New Roman"/>
                        </a:rPr>
                        <a:t> </a:t>
                      </a:r>
                      <a:r>
                        <a:rPr lang="ru-RU" sz="2400" spc="-20" dirty="0">
                          <a:cs typeface="Times New Roman"/>
                        </a:rPr>
                        <a:t>суммы</a:t>
                      </a:r>
                      <a:r>
                        <a:rPr lang="ru-RU" sz="2400" spc="-15" dirty="0">
                          <a:cs typeface="Times New Roman"/>
                        </a:rPr>
                        <a:t> </a:t>
                      </a:r>
                      <a:r>
                        <a:rPr lang="ru-RU" sz="2400" spc="-10" dirty="0">
                          <a:cs typeface="Times New Roman"/>
                        </a:rPr>
                        <a:t>предоставляемого</a:t>
                      </a:r>
                      <a:r>
                        <a:rPr lang="ru-RU" sz="2400" spc="430" dirty="0">
                          <a:cs typeface="Times New Roman"/>
                        </a:rPr>
                        <a:t> </a:t>
                      </a:r>
                      <a:r>
                        <a:rPr lang="ru-RU" sz="2400" spc="-15" dirty="0">
                          <a:cs typeface="Times New Roman"/>
                        </a:rPr>
                        <a:t>поручительства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33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1330" r="929"/>
          <a:stretch/>
        </p:blipFill>
        <p:spPr>
          <a:xfrm>
            <a:off x="3727450" y="1530891"/>
            <a:ext cx="12594893" cy="8300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432050" y="1700803"/>
            <a:ext cx="15241820" cy="8966233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5293708" y="941253"/>
            <a:ext cx="9518504" cy="751474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algn="ctr"/>
            <a:r>
              <a:rPr lang="en-US" sz="4800" b="1" u="sng" dirty="0"/>
              <a:t>01 </a:t>
            </a:r>
            <a:r>
              <a:rPr lang="ru-RU" sz="4800" b="1" u="sng" dirty="0"/>
              <a:t>Налоговые льготы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669199" y="116405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9199" y="1516265"/>
            <a:ext cx="12839696" cy="23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86" algn="ctr">
              <a:spcBef>
                <a:spcPts val="100"/>
              </a:spcBef>
            </a:pPr>
            <a:r>
              <a:rPr lang="ru-RU" sz="8000" b="1" spc="-247" baseline="-4153" dirty="0">
                <a:solidFill>
                  <a:srgbClr val="E84E21"/>
                </a:solidFill>
                <a:cs typeface="Calibri"/>
              </a:rPr>
              <a:t> </a:t>
            </a:r>
            <a:r>
              <a:rPr lang="ru-RU" sz="2800" b="1" spc="-5" dirty="0">
                <a:cs typeface="Calibri"/>
              </a:rPr>
              <a:t>Освобождение от уплаты транспортного налога </a:t>
            </a:r>
          </a:p>
          <a:p>
            <a:pPr marL="12686" algn="ctr">
              <a:spcBef>
                <a:spcPts val="100"/>
              </a:spcBef>
            </a:pPr>
            <a:r>
              <a:rPr lang="ru-RU" sz="2800" b="1" spc="-5" dirty="0">
                <a:cs typeface="Calibri"/>
              </a:rPr>
              <a:t>Освобождение от уплаты налога на имущество организаций</a:t>
            </a:r>
          </a:p>
          <a:p>
            <a:pPr marL="12686" algn="ctr">
              <a:spcBef>
                <a:spcPts val="100"/>
              </a:spcBef>
            </a:pPr>
            <a:endParaRPr lang="ru-RU" sz="800" b="1" spc="-5" dirty="0">
              <a:cs typeface="Calibri"/>
            </a:endParaRPr>
          </a:p>
          <a:p>
            <a:pPr marL="12686" algn="ctr">
              <a:spcBef>
                <a:spcPts val="100"/>
              </a:spcBef>
            </a:pPr>
            <a:r>
              <a:rPr lang="ru-RU" sz="2800" b="1" spc="-5" dirty="0">
                <a:cs typeface="Calibri"/>
              </a:rPr>
              <a:t>Сниженные ставки по УСН («доходы» – 1%, «доходы минус расходы» – 5%)</a:t>
            </a:r>
          </a:p>
          <a:p>
            <a:endParaRPr lang="ru-RU" sz="2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19180"/>
              </p:ext>
            </p:extLst>
          </p:nvPr>
        </p:nvGraphicFramePr>
        <p:xfrm>
          <a:off x="3394705" y="3633195"/>
          <a:ext cx="13388685" cy="6128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9578">
                  <a:extLst>
                    <a:ext uri="{9D8B030D-6E8A-4147-A177-3AD203B41FA5}">
                      <a16:colId xmlns:a16="http://schemas.microsoft.com/office/drawing/2014/main" val="2658594229"/>
                    </a:ext>
                  </a:extLst>
                </a:gridCol>
                <a:gridCol w="10919107">
                  <a:extLst>
                    <a:ext uri="{9D8B030D-6E8A-4147-A177-3AD203B41FA5}">
                      <a16:colId xmlns:a16="http://schemas.microsoft.com/office/drawing/2014/main" val="624075859"/>
                    </a:ext>
                  </a:extLst>
                </a:gridCol>
              </a:tblGrid>
              <a:tr h="240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управляющих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парков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lang="ru-RU" sz="2400" spc="-5" dirty="0">
                          <a:latin typeface="Calibri"/>
                          <a:cs typeface="Calibri"/>
                        </a:rPr>
                        <a:t>зарегистрированных на территории Республики Татарстан,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являющихся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lang="ru-RU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Министерством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экономики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Татарстан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парков</a:t>
                      </a:r>
                      <a:endParaRPr sz="2400" spc="-5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43912"/>
                  </a:ext>
                </a:extLst>
              </a:tr>
              <a:tr h="3727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 3.1 статьи 6 Закона Республики Татарстан от 29.11.2002 № 24-ЗРТ  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 транспортном налоге» ;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Подпункт 18 пункта 1 статьи 3 Закона Республики Татарстан от 28.11.2003 № 49-ЗРТ "О налоге на имущество организаций"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356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253455" y="2987806"/>
            <a:ext cx="15612408" cy="7864274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012261" y="1408404"/>
            <a:ext cx="14094796" cy="1490137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algn="ctr"/>
            <a:r>
              <a:rPr lang="en-US" sz="4800" b="1" u="sng" dirty="0"/>
              <a:t>02 </a:t>
            </a:r>
            <a:r>
              <a:rPr lang="ru-RU" sz="4800" b="1" u="sng" spc="-5" dirty="0">
                <a:cs typeface="Calibri"/>
              </a:rPr>
              <a:t>Субсидирование части затрат</a:t>
            </a:r>
          </a:p>
          <a:p>
            <a:pPr algn="ctr"/>
            <a:r>
              <a:rPr lang="ru-RU" sz="4800" b="1" u="sng" spc="-5" dirty="0">
                <a:cs typeface="Calibri"/>
              </a:rPr>
              <a:t>за потребленную электроэнергию</a:t>
            </a:r>
            <a:endParaRPr lang="ru-RU" sz="4800" b="1" u="sng" dirty="0"/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682962" y="214415"/>
            <a:ext cx="14182901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3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241233"/>
              </p:ext>
            </p:extLst>
          </p:nvPr>
        </p:nvGraphicFramePr>
        <p:xfrm>
          <a:off x="3317037" y="4000942"/>
          <a:ext cx="13485244" cy="5838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0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5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8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управляющих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парков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lang="ru-RU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Министерством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экономики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Татарстан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парков</a:t>
                      </a:r>
                      <a:r>
                        <a:rPr lang="ru-RU" sz="2400" spc="-5" dirty="0">
                          <a:latin typeface="Calibri"/>
                          <a:cs typeface="Calibri"/>
                        </a:rPr>
                        <a:t>, имеющих прямые договорные</a:t>
                      </a:r>
                      <a:r>
                        <a:rPr lang="ru-RU" sz="2400" spc="-5" baseline="0" dirty="0">
                          <a:latin typeface="Calibri"/>
                          <a:cs typeface="Calibri"/>
                        </a:rPr>
                        <a:t> отношения с организацией, поставляющей электрическую энергию и являющихся потребителем электрической энергии уровней напряжения НН, </a:t>
                      </a:r>
                      <a:r>
                        <a:rPr lang="ru-RU" sz="2400" spc="-5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СН-I  и СН-II </a:t>
                      </a:r>
                      <a:endParaRPr sz="2400" spc="-5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80">
                <a:tc>
                  <a:txBody>
                    <a:bodyPr/>
                    <a:lstStyle/>
                    <a:p>
                      <a:pPr marL="43180" algn="ctr">
                        <a:lnSpc>
                          <a:spcPts val="2655"/>
                        </a:lnSpc>
                      </a:pPr>
                      <a:r>
                        <a:rPr sz="2400" b="1" dirty="0" err="1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b="1" spc="-5" dirty="0">
                          <a:latin typeface="Calibri"/>
                          <a:cs typeface="Calibri"/>
                        </a:rPr>
                        <a:t>субсидии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2655"/>
                        </a:lnSpc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В зависимости от объема затрат по уплате электроэнергии за год, предшествующий году подачи заявки.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266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lang="ru-RU" sz="2400" spc="-5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Постановление Кабинета Министров Республики Татарстан от 28.06.2021 №505 "Об утверждении Порядка предоставления из бюджета Республики Татарстан субсидии резидентам и управляющим компаниям индустриальных (промышленных) парков, являющихся субъектами малого и среднего предпринимательства, на возмещение части затрат по оплате расходов за потребленную электроэнергию"</a:t>
                      </a:r>
                      <a:endParaRPr sz="2400" spc="-5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50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124142" y="2862565"/>
            <a:ext cx="15653582" cy="7956500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343290" y="1077403"/>
            <a:ext cx="14704396" cy="1490137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algn="ctr">
              <a:spcBef>
                <a:spcPts val="100"/>
              </a:spcBef>
            </a:pPr>
            <a:r>
              <a:rPr lang="en-US" sz="4800" b="1" u="sng" dirty="0"/>
              <a:t>03 </a:t>
            </a:r>
            <a:r>
              <a:rPr lang="ru-RU" sz="4800" b="1" u="sng" spc="-5" dirty="0">
                <a:cs typeface="Calibri"/>
              </a:rPr>
              <a:t>Финансирование строительства дорожной и инженерной инфраструктуры промышленных парков</a:t>
            </a:r>
            <a:endParaRPr lang="ru-RU" sz="4800" u="sng"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4172393" y="69249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9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1345"/>
              </p:ext>
            </p:extLst>
          </p:nvPr>
        </p:nvGraphicFramePr>
        <p:xfrm>
          <a:off x="3359633" y="4123851"/>
          <a:ext cx="13182600" cy="5655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9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Для промышленных парков с низким уровнем заполняемости, расположенных в муниципальных районах и имеющих потребности в строительстве дорожной и инженерной инфраструктуры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505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Целевое</a:t>
                      </a:r>
                    </a:p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использование</a:t>
                      </a:r>
                      <a:endParaRPr sz="2400" b="1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Создание, модернизация и (или) реконструкция объектов инженерной, энергетической и дорожной инфраструктуры, находящихся на территории и (или) на прилегающей территории индустриальных (промышленных) парков, а также технологического присоединения к инженерным сетям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Правила отбора индустриальных (промышленных) парков для создания, модернизации и (или) реконструкции объектов инженерной, энергетической и дорожной инфраструктуры, находящихся на территории и (или) на прилегающей территории индустриальных (промышленных) парков, а также технологического присоединения к инженерным сетям, утвержденные Приказом Министерства экономики Республики Татарстан от 18.03.2022 (в ред. от 06.12.2022 №407).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67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132972" y="2610450"/>
            <a:ext cx="16130180" cy="8286786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719348" y="959475"/>
            <a:ext cx="14543804" cy="224162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algn="ctr">
              <a:spcBef>
                <a:spcPts val="100"/>
              </a:spcBef>
            </a:pPr>
            <a:r>
              <a:rPr lang="en-US" sz="4800" b="1" u="sng" dirty="0"/>
              <a:t>04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Финансовый продукт:</a:t>
            </a:r>
          </a:p>
          <a:p>
            <a:pPr marL="12686" algn="ctr">
              <a:spcBef>
                <a:spcPts val="100"/>
              </a:spcBef>
            </a:pP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заем «Развитие производства 2023»</a:t>
            </a:r>
            <a:endParaRPr lang="ru-RU" sz="40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86" algn="ctr">
              <a:spcBef>
                <a:spcPts val="100"/>
              </a:spcBef>
            </a:pPr>
            <a:endParaRPr lang="ru-RU" sz="4800" u="sng"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4108450" y="116437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47824"/>
              </p:ext>
            </p:extLst>
          </p:nvPr>
        </p:nvGraphicFramePr>
        <p:xfrm>
          <a:off x="2584450" y="2835275"/>
          <a:ext cx="14532731" cy="7948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 малого и среднего предпринимательства (далее – субъект МСП) при одновременном соблюдении следующих условий: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04470" algn="l"/>
                        </a:tabLs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соответствует требованиям Федерального закона от 24.07.2007 N 209-ФЗ «О развитии малого и среднего предпринимательства в Российской Федерации»;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является резидентом Республики Татарстан (зарегистрирован и осуществляет свою деятельность в Республике Татарстан);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является резидентом аккредитованного министерством экономики Республики Татарстан индустриального (промышленного) парка, расположенного в муниципальном районе Республики Татарстан (далее – промышленный парк);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обладающий в установленном законодательством порядке правами на здания/помещения, в которых предполагается использование приобретаемого оборудования.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715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Целевое</a:t>
                      </a:r>
                    </a:p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использование</a:t>
                      </a:r>
                      <a:endParaRPr sz="2200" b="1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оборудования для осуществления производственной деятельности на территории промышленного парка </a:t>
                      </a:r>
                      <a:endParaRPr sz="22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Сумма 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1 000 000 до 15 000 000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Срок займа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60 месяцев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45174"/>
                  </a:ext>
                </a:extLst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Процентная ставка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годовых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8695"/>
                  </a:ext>
                </a:extLst>
              </a:tr>
              <a:tr h="792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2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2425" algn="l"/>
                          <a:tab pos="3305175" algn="l"/>
                          <a:tab pos="5966460" algn="l"/>
                        </a:tabLst>
                        <a:defRPr/>
                      </a:pPr>
                      <a:r>
                        <a:rPr lang="ru-RU" sz="2200" spc="-10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правилам	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Некоммерческой	</a:t>
                      </a:r>
                      <a:r>
                        <a:rPr lang="ru-RU" sz="2200" spc="-10" dirty="0" err="1">
                          <a:latin typeface="+mn-lt"/>
                          <a:cs typeface="Calibri"/>
                        </a:rPr>
                        <a:t>микрокредитной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компании</a:t>
                      </a:r>
                      <a:r>
                        <a:rPr lang="ru-RU" sz="22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«Фонд</a:t>
                      </a:r>
                      <a:r>
                        <a:rPr lang="ru-RU" sz="22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поддержки</a:t>
                      </a:r>
                      <a:r>
                        <a:rPr lang="ru-RU" sz="2200" spc="-1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20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r>
                        <a:rPr lang="ru-RU" sz="22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lang="ru-RU" sz="2200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5" dirty="0">
                          <a:latin typeface="+mn-lt"/>
                          <a:cs typeface="Calibri"/>
                        </a:rPr>
                        <a:t>Татарстан</a:t>
                      </a:r>
                      <a:endParaRPr lang="ru-RU" sz="2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4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1898649" y="2530475"/>
            <a:ext cx="16419471" cy="8271768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2876549" y="1653440"/>
            <a:ext cx="14924804" cy="768081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  <a:spcAft>
                <a:spcPts val="0"/>
              </a:spcAft>
            </a:pPr>
            <a:r>
              <a:rPr lang="en-US" sz="4800" b="1" u="sng" dirty="0"/>
              <a:t>05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Финансовый продукт: заем «Строительство 2023»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4032250" y="168377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9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59379"/>
              </p:ext>
            </p:extLst>
          </p:nvPr>
        </p:nvGraphicFramePr>
        <p:xfrm>
          <a:off x="2736851" y="3288890"/>
          <a:ext cx="14521282" cy="7386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77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200" b="1" spc="-5" dirty="0">
                          <a:latin typeface="+mn-lt"/>
                          <a:cs typeface="Calibri"/>
                        </a:rPr>
                        <a:t>Целевой</a:t>
                      </a:r>
                      <a:r>
                        <a:rPr sz="2200" b="1" spc="-9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+mn-lt"/>
                          <a:cs typeface="Calibri"/>
                        </a:rPr>
                        <a:t>сегмент</a:t>
                      </a:r>
                      <a:endParaRPr sz="2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Субъект малого и среднего предпринимательства (далее – субъект МСП) при одновременном соблюдении следующих условий:</a:t>
                      </a:r>
                    </a:p>
                    <a:p>
                      <a:pPr lvl="0"/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соответствует требованиям Федерального закона от 24.07.2007 N 209-ФЗ «О развитии малого и среднего предпринимательства в Российской Федерации»;</a:t>
                      </a:r>
                    </a:p>
                    <a:p>
                      <a:pPr fontAlgn="base"/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является резидентом Республики Татарстан (зарегистрирован и осуществляет свою деятельность в Республике Татарстан);</a:t>
                      </a:r>
                    </a:p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является резидентом или управляющей компанией аккредитованного министерством экономики Республики Татарстан индустриального (промышленного) парка, расположенного в муниципальном районе Республики Татарстан (далее – промышленный парк); </a:t>
                      </a:r>
                    </a:p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имеющий действующее разрешение на строительство или реконструкцию объектов на территории промышленного парка;</a:t>
                      </a:r>
                    </a:p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обладающий в установленном законодательством порядке правами на земельные участки, на которых планируется строительство или реконструкция (права на земельный участок не должны прекращаться ранее срока возврата займа).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51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Целевое</a:t>
                      </a:r>
                    </a:p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использование</a:t>
                      </a:r>
                      <a:endParaRPr sz="22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и реконструкция зданий, строений с площадью не более 1500 кв.м. на территории промышленных парков, на которой заемщики осуществляют свою деятельность</a:t>
                      </a:r>
                      <a:endParaRPr sz="2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10 000 000 до 30 000 000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Срок займа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60 месяцев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641811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Процентная ставка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годовых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53005"/>
                  </a:ext>
                </a:extLst>
              </a:tr>
              <a:tr h="72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200" b="1" spc="-5" dirty="0">
                          <a:latin typeface="+mn-lt"/>
                          <a:cs typeface="Calibri"/>
                        </a:rPr>
                        <a:t>Обеспечение</a:t>
                      </a:r>
                      <a:endParaRPr sz="22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2425" algn="l"/>
                          <a:tab pos="3305175" algn="l"/>
                          <a:tab pos="5966460" algn="l"/>
                        </a:tabLst>
                        <a:defRPr/>
                      </a:pPr>
                      <a:r>
                        <a:rPr lang="ru-RU" sz="2200" spc="-10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правилам	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Некоммерческой	</a:t>
                      </a:r>
                      <a:r>
                        <a:rPr lang="ru-RU" sz="2200" spc="-10" dirty="0" err="1">
                          <a:latin typeface="+mn-lt"/>
                          <a:cs typeface="Calibri"/>
                        </a:rPr>
                        <a:t>микрокредитной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компании</a:t>
                      </a:r>
                      <a:r>
                        <a:rPr lang="ru-RU" sz="22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«Фонд</a:t>
                      </a:r>
                      <a:r>
                        <a:rPr lang="ru-RU" sz="22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поддержки</a:t>
                      </a:r>
                      <a:r>
                        <a:rPr lang="ru-RU" sz="2200" spc="-1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20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r>
                        <a:rPr lang="ru-RU" sz="22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lang="ru-RU" sz="2200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5" dirty="0">
                          <a:latin typeface="+mn-lt"/>
                          <a:cs typeface="Calibri"/>
                        </a:rPr>
                        <a:t>Татарстан</a:t>
                      </a:r>
                      <a:endParaRPr lang="ru-RU" sz="2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0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385893" y="2835275"/>
            <a:ext cx="15775683" cy="8006816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649346" y="1869075"/>
            <a:ext cx="14924804" cy="751474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algn="ctr">
              <a:spcBef>
                <a:spcPts val="100"/>
              </a:spcBef>
            </a:pPr>
            <a:r>
              <a:rPr lang="en-US" sz="4800" b="1" u="sng" dirty="0"/>
              <a:t>06 </a:t>
            </a:r>
            <a:r>
              <a:rPr lang="ru-RU" sz="4800" b="1" u="sng" spc="-5" dirty="0">
                <a:cs typeface="Calibri"/>
              </a:rPr>
              <a:t>Микрофинансовый</a:t>
            </a:r>
            <a:r>
              <a:rPr lang="ru-RU" sz="4800" b="1" u="sng" spc="-75" dirty="0">
                <a:cs typeface="Calibri"/>
              </a:rPr>
              <a:t> </a:t>
            </a:r>
            <a:r>
              <a:rPr lang="ru-RU" sz="4800" b="1" u="sng" spc="-40" dirty="0">
                <a:cs typeface="Calibri"/>
              </a:rPr>
              <a:t>продукт</a:t>
            </a:r>
            <a:r>
              <a:rPr lang="ru-RU" sz="4800" b="1" u="sng" spc="75" dirty="0">
                <a:cs typeface="Calibri"/>
              </a:rPr>
              <a:t> </a:t>
            </a:r>
            <a:r>
              <a:rPr lang="ru-RU" sz="4800" b="1" u="sng" spc="-5" dirty="0">
                <a:cs typeface="Calibri"/>
              </a:rPr>
              <a:t>«Промпарки»</a:t>
            </a:r>
            <a:endParaRPr lang="ru-RU" sz="4800" u="sng"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43409"/>
              </p:ext>
            </p:extLst>
          </p:nvPr>
        </p:nvGraphicFramePr>
        <p:xfrm>
          <a:off x="3483234" y="4016202"/>
          <a:ext cx="13711435" cy="5626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9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59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сегмент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spc="-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управляющих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компаний</a:t>
                      </a:r>
                      <a:r>
                        <a:rPr sz="2400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(промышленных) парков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и/или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резидентов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индустриальных </a:t>
                      </a:r>
                      <a:r>
                        <a:rPr sz="2400" spc="-5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(промышленных)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парков,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среднего</a:t>
                      </a:r>
                      <a:r>
                        <a:rPr sz="24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предпринимательства,</a:t>
                      </a:r>
                      <a:r>
                        <a:rPr sz="2400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заключивших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lang="ru-RU" sz="24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Министерством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экономики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Республики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Татарстан </a:t>
                      </a:r>
                      <a:r>
                        <a:rPr sz="2400" spc="-15" dirty="0">
                          <a:latin typeface="+mn-lt"/>
                          <a:cs typeface="Calibri"/>
                        </a:rPr>
                        <a:t>соглашение </a:t>
                      </a:r>
                      <a:r>
                        <a:rPr sz="2400" spc="-5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об</a:t>
                      </a:r>
                      <a:r>
                        <a:rPr sz="24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осуществлении</a:t>
                      </a:r>
                      <a:r>
                        <a:rPr sz="24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деятельности</a:t>
                      </a:r>
                      <a:r>
                        <a:rPr sz="2400" spc="-7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территории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индустриальных</a:t>
                      </a:r>
                      <a:r>
                        <a:rPr sz="2400" spc="-9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(промышленных)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парков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631">
                <a:tc>
                  <a:txBody>
                    <a:bodyPr/>
                    <a:lstStyle/>
                    <a:p>
                      <a:pPr marL="43180" algn="ctr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Целевое</a:t>
                      </a: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использование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400" spc="-5" dirty="0">
                          <a:latin typeface="+mn-lt"/>
                          <a:cs typeface="Calibri"/>
                        </a:rPr>
                        <a:t>Любые</a:t>
                      </a:r>
                      <a:r>
                        <a:rPr sz="2400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обоснованные</a:t>
                      </a:r>
                      <a:r>
                        <a:rPr sz="2400" spc="-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заемщиками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затраты</a:t>
                      </a:r>
                    </a:p>
                  </a:txBody>
                  <a:tcPr marL="0" marR="0" marT="169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82">
                <a:tc>
                  <a:txBody>
                    <a:bodyPr/>
                    <a:lstStyle/>
                    <a:p>
                      <a:pPr marL="43180" algn="ctr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Сумма</a:t>
                      </a:r>
                      <a:r>
                        <a:rPr sz="2400" b="1" spc="-11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микрозайма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+mn-lt"/>
                          <a:cs typeface="Calibri"/>
                        </a:rPr>
                        <a:t>От</a:t>
                      </a:r>
                      <a:r>
                        <a:rPr sz="2400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300</a:t>
                      </a:r>
                      <a:r>
                        <a:rPr sz="24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000</a:t>
                      </a:r>
                      <a:r>
                        <a:rPr sz="2400" spc="-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до</a:t>
                      </a:r>
                      <a:r>
                        <a:rPr sz="2400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2400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000</a:t>
                      </a:r>
                      <a:r>
                        <a:rPr sz="24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000</a:t>
                      </a:r>
                      <a:r>
                        <a:rPr sz="2400" spc="-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рублей.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22">
                <a:tc>
                  <a:txBody>
                    <a:bodyPr/>
                    <a:lstStyle/>
                    <a:p>
                      <a:pPr marL="43180" algn="ctr">
                        <a:lnSpc>
                          <a:spcPts val="2660"/>
                        </a:lnSpc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Срок</a:t>
                      </a:r>
                      <a:r>
                        <a:rPr sz="2400" b="1" spc="-11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микрозайма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</a:pPr>
                      <a:r>
                        <a:rPr sz="2400" spc="-5" dirty="0">
                          <a:latin typeface="+mn-lt"/>
                          <a:cs typeface="Calibri"/>
                        </a:rPr>
                        <a:t>От</a:t>
                      </a:r>
                      <a:r>
                        <a:rPr sz="24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2400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до</a:t>
                      </a:r>
                      <a:r>
                        <a:rPr sz="2400" spc="-7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36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месяцев.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793">
                <a:tc>
                  <a:txBody>
                    <a:bodyPr/>
                    <a:lstStyle/>
                    <a:p>
                      <a:pPr marL="43180" algn="ctr">
                        <a:lnSpc>
                          <a:spcPts val="2660"/>
                        </a:lnSpc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Процентная</a:t>
                      </a:r>
                      <a:r>
                        <a:rPr sz="2400" b="1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ставка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1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1/2 ключевой ставки Банка России, установленной на момент заключения договора микрозайма, до 4,5 % годовых.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sz="2400" spc="-5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микрокредитной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  <a:p>
                      <a:pPr marL="43180" marR="33655" algn="just">
                        <a:lnSpc>
                          <a:spcPts val="3100"/>
                        </a:lnSpc>
                        <a:spcBef>
                          <a:spcPts val="15"/>
                        </a:spcBef>
                        <a:tabLst>
                          <a:tab pos="1875155" algn="l"/>
                          <a:tab pos="3265170" algn="l"/>
                          <a:tab pos="5283200" algn="l"/>
                        </a:tabLst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к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spc="10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па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ии	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«Фо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д	под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д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ж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к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	пр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дп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има</a:t>
                      </a:r>
                      <a:r>
                        <a:rPr sz="2400" spc="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spc="-25" dirty="0">
                          <a:latin typeface="+mn-lt"/>
                          <a:cs typeface="Calibri"/>
                        </a:rPr>
                        <a:t>л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ь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ва 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Татарстан»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28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3298266" y="3262956"/>
            <a:ext cx="14478000" cy="7221072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074863" y="2252746"/>
            <a:ext cx="14924804" cy="803154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  <a:spcAft>
                <a:spcPts val="0"/>
              </a:spcAft>
            </a:pPr>
            <a:r>
              <a:rPr lang="en-US" sz="4800" b="1" u="sng" dirty="0"/>
              <a:t>07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Инвестиционный лизинг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9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67250"/>
              </p:ext>
            </p:extLst>
          </p:nvPr>
        </p:nvGraphicFramePr>
        <p:xfrm>
          <a:off x="4256195" y="4959063"/>
          <a:ext cx="12562141" cy="3828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Times New Roman"/>
                        </a:rPr>
                        <a:t>Целевой сегмент</a:t>
                      </a:r>
                      <a:endParaRPr sz="2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Резиденты промышленных парков</a:t>
                      </a: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Предметы лизинга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Высокотехнологичное оборудование, спецтехника, сельхозтехника, коммерческий автотранспорт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 финансирования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0,5 млн рублей до 7,0 млн рублей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latin typeface="+mn-lt"/>
                          <a:cs typeface="Calibri"/>
                        </a:rPr>
                        <a:t>Срок лизинга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13 месяцев до 84 месяцев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Calibri"/>
                        </a:rPr>
                        <a:t>Процентная ставка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- предмет лизинга российского производства </a:t>
                      </a:r>
                    </a:p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 - предмет лизинга импортного производства 	</a:t>
                      </a:r>
                    </a:p>
                    <a:p>
                      <a:pPr algn="l"/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54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/>
          <p:cNvSpPr/>
          <p:nvPr/>
        </p:nvSpPr>
        <p:spPr>
          <a:xfrm>
            <a:off x="3298266" y="3262956"/>
            <a:ext cx="14478000" cy="7221072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3074863" y="2264449"/>
            <a:ext cx="14924804" cy="768081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  <a:spcAft>
                <a:spcPts val="0"/>
              </a:spcAft>
            </a:pPr>
            <a:r>
              <a:rPr lang="en-US" sz="4800" b="1" u="sng" dirty="0"/>
              <a:t>0</a:t>
            </a:r>
            <a:r>
              <a:rPr lang="ru-RU" sz="4800" b="1" u="sng" dirty="0"/>
              <a:t>8</a:t>
            </a:r>
            <a:r>
              <a:rPr lang="en-US" sz="4800" b="1" u="sng" dirty="0"/>
              <a:t>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Лизинг оборудования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44218"/>
              </p:ext>
            </p:extLst>
          </p:nvPr>
        </p:nvGraphicFramePr>
        <p:xfrm>
          <a:off x="3970719" y="5088011"/>
          <a:ext cx="13133093" cy="3570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Times New Roman"/>
                        </a:rPr>
                        <a:t>Целевой сегмент</a:t>
                      </a:r>
                      <a:endParaRPr sz="2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и сфера услуг (IT, туризм, общепит, медицинские услуги, услуги по обработке металлов и прочее) 	</a:t>
                      </a: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Предметы лизинга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Высокотехнологичное оборудование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 финансирования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0,5 млн рублей до 5,0 млн рублей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latin typeface="+mn-lt"/>
                          <a:cs typeface="Calibri"/>
                        </a:rPr>
                        <a:t>Срок лизинга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13 месяцев до 60 месяцев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Calibri"/>
                        </a:rPr>
                        <a:t>Процентная ставка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7% - оборудование российского производства 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9% - оборудование импортного производства 	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94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1269</Words>
  <Application>Microsoft Office PowerPoint</Application>
  <PresentationFormat>Произвольный</PresentationFormat>
  <Paragraphs>587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</vt:lpstr>
      <vt:lpstr>Segoe UI</vt:lpstr>
      <vt:lpstr>Symbol</vt:lpstr>
      <vt:lpstr>Times New Roman</vt:lpstr>
      <vt:lpstr>Office Theme</vt:lpstr>
      <vt:lpstr>МЕРЫ ПОДДЕРЖКИ РЕЗИДЕНТОВ ПРОМЫШЛЕННЫХ ПАРКОВ, ОКАЗЫВАЕМЫЕ   МИНИСТЕРСТВОМ ЭКОНОМИКИ РТ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ФПП РТ</dc:title>
  <dc:creator>Михаил Унтура</dc:creator>
  <cp:lastModifiedBy>inf</cp:lastModifiedBy>
  <cp:revision>72</cp:revision>
  <cp:lastPrinted>2022-12-15T11:22:33Z</cp:lastPrinted>
  <dcterms:created xsi:type="dcterms:W3CDTF">2022-11-09T13:06:35Z</dcterms:created>
  <dcterms:modified xsi:type="dcterms:W3CDTF">2023-07-07T06:05:00Z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2022-11-09T00:00:00Z</vt:filetime>
  </property>
</Properties>
</file>